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4" r:id="rId6"/>
    <p:sldId id="292" r:id="rId7"/>
    <p:sldId id="277" r:id="rId8"/>
    <p:sldId id="290" r:id="rId9"/>
    <p:sldId id="291" r:id="rId10"/>
    <p:sldId id="287" r:id="rId11"/>
    <p:sldId id="283" r:id="rId12"/>
    <p:sldId id="264" r:id="rId13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eu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986" autoAdjust="0"/>
  </p:normalViewPr>
  <p:slideViewPr>
    <p:cSldViewPr snapToGrid="0">
      <p:cViewPr>
        <p:scale>
          <a:sx n="45" d="100"/>
          <a:sy n="45" d="100"/>
        </p:scale>
        <p:origin x="2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B5B42BD-8D3B-4B09-9029-8C63687D5D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E2EC764-34EA-4620-8CF9-F605D96BC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57EE02-0CEC-4964-9C1B-9E8753AA6975}" type="datetime1">
              <a:rPr lang="nl-NL" smtClean="0"/>
              <a:t>31-10-2023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C1FA7CC-A0A2-4292-AA1A-FFA1D3AC96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C9D8F1-C311-48E0-A5EA-6AC70E14D0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827EC1-36E0-417D-8141-8D14DF1BDF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852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1DE2C6-CFC6-424B-92DF-723E34C54F08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5BAF473-2665-42A7-89E3-C7BA7EB58D1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93548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5BAF473-2665-42A7-89E3-C7BA7EB58D1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39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15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https://www.gomice.nl/stretch-methode/ = bron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1687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242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858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52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2322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504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04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3215B1E-B289-4C56-BCC0-2AB8CF93E2A1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465970"/>
            <a:ext cx="5739882" cy="2387600"/>
          </a:xfrm>
        </p:spPr>
        <p:txBody>
          <a:bodyPr rtlCol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159827"/>
            <a:ext cx="5739882" cy="783773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037"/>
            <a:ext cx="4573200" cy="1325563"/>
          </a:xfrm>
        </p:spPr>
        <p:txBody>
          <a:bodyPr rtlCol="0"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21635" y="2039382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16CC17AD-6E52-42E9-989B-FB086C64DFD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1635" y="2408260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D36B0D72-6C95-4E3A-A679-D94CB154306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43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7E6E1537-8CF9-4C86-8E25-29BFFDAFDDD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43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755E9ED2-721A-416D-AFA6-B57E6B8D8C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757407" y="4758255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0DE1C87C-07E3-42FC-9B43-81D789BF79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57407" y="5127133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8556C5D2-9D30-44C4-95EA-DA672356995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1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25" name="Tijdelijke aanduiding voor tekst 8">
            <a:extLst>
              <a:ext uri="{FF2B5EF4-FFF2-40B4-BE49-F238E27FC236}">
                <a16:creationId xmlns:a16="http://schemas.microsoft.com/office/drawing/2014/main" id="{BB8DD76A-44FE-4266-9CE3-FC74ACF614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1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26" name="Tijdelijke aanduiding voor tekst 8">
            <a:extLst>
              <a:ext uri="{FF2B5EF4-FFF2-40B4-BE49-F238E27FC236}">
                <a16:creationId xmlns:a16="http://schemas.microsoft.com/office/drawing/2014/main" id="{BB7FB830-D9B0-43D8-B279-D8A3831911C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5407" y="4758255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27" name="Tijdelijke aanduiding voor tekst 8">
            <a:extLst>
              <a:ext uri="{FF2B5EF4-FFF2-40B4-BE49-F238E27FC236}">
                <a16:creationId xmlns:a16="http://schemas.microsoft.com/office/drawing/2014/main" id="{DA699CE9-2DCD-4D59-B359-D7D3511A215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615407" y="5127133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28" name="Tijdelijke aanduiding voor tekst 8">
            <a:extLst>
              <a:ext uri="{FF2B5EF4-FFF2-40B4-BE49-F238E27FC236}">
                <a16:creationId xmlns:a16="http://schemas.microsoft.com/office/drawing/2014/main" id="{5B0C1AF9-7ECA-4F02-B71D-97228D05B03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29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FE515F87-B08B-4273-9427-B4477D68E3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329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2353FBD-19BF-45E4-A6F5-4217CDAAA52E}"/>
              </a:ext>
            </a:extLst>
          </p:cNvPr>
          <p:cNvCxnSpPr/>
          <p:nvPr userDrawn="1"/>
        </p:nvCxnSpPr>
        <p:spPr>
          <a:xfrm>
            <a:off x="1513114" y="3875317"/>
            <a:ext cx="911134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ijdelijke aanduiding voor datum 4">
            <a:extLst>
              <a:ext uri="{FF2B5EF4-FFF2-40B4-BE49-F238E27FC236}">
                <a16:creationId xmlns:a16="http://schemas.microsoft.com/office/drawing/2014/main" id="{BA4BCF05-CDFF-42C0-A406-D762B747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29-7-20XX</a:t>
            </a:r>
          </a:p>
        </p:txBody>
      </p:sp>
      <p:sp>
        <p:nvSpPr>
          <p:cNvPr id="42" name="Tijdelijke aanduiding voor voettekst 5">
            <a:extLst>
              <a:ext uri="{FF2B5EF4-FFF2-40B4-BE49-F238E27FC236}">
                <a16:creationId xmlns:a16="http://schemas.microsoft.com/office/drawing/2014/main" id="{FE043986-6365-4919-A13C-B1086DCF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Oriëntatie werknemer</a:t>
            </a:r>
          </a:p>
        </p:txBody>
      </p:sp>
      <p:sp>
        <p:nvSpPr>
          <p:cNvPr id="43" name="Tijdelijke aanduiding voor dianummer 6">
            <a:extLst>
              <a:ext uri="{FF2B5EF4-FFF2-40B4-BE49-F238E27FC236}">
                <a16:creationId xmlns:a16="http://schemas.microsoft.com/office/drawing/2014/main" id="{4FD22B22-DA9C-4B3F-A67F-D0729127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AFAB3CE1-D027-49AE-8023-7D6E330C7E2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852057"/>
            <a:ext cx="0" cy="164374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6B59BE6F-06DF-4031-A366-9BF6A53377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1592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588442AB-AF81-4C81-B0CE-584EE410EB9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13114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35F27884-729D-4CA6-A08A-92EBC733CCB5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5938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A1F7E5A1-BEA5-447F-BED5-E18F7A1D9A37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1011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8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 rech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0" y="2376805"/>
            <a:ext cx="501396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9280" y="4150042"/>
            <a:ext cx="5013960" cy="196119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0" y="0"/>
            <a:ext cx="4175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371856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7" name="Tijdelijke aanduiding voor datum 4">
            <a:extLst>
              <a:ext uri="{FF2B5EF4-FFF2-40B4-BE49-F238E27FC236}">
                <a16:creationId xmlns:a16="http://schemas.microsoft.com/office/drawing/2014/main" id="{9ECA7294-D791-453A-AEDA-C7BC2C83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29-7-20XX</a:t>
            </a:r>
          </a:p>
        </p:txBody>
      </p:sp>
      <p:sp>
        <p:nvSpPr>
          <p:cNvPr id="8" name="Tijdelijke aanduiding voor voettekst 5">
            <a:extLst>
              <a:ext uri="{FF2B5EF4-FFF2-40B4-BE49-F238E27FC236}">
                <a16:creationId xmlns:a16="http://schemas.microsoft.com/office/drawing/2014/main" id="{E3F008A3-FE03-4B55-99DE-C66C7215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nl-NL" noProof="0"/>
              <a:t>Oriëntatie werknemer</a:t>
            </a:r>
          </a:p>
        </p:txBody>
      </p:sp>
      <p:sp>
        <p:nvSpPr>
          <p:cNvPr id="10" name="Tijdelijke aanduiding voor dianummer 6">
            <a:extLst>
              <a:ext uri="{FF2B5EF4-FFF2-40B4-BE49-F238E27FC236}">
                <a16:creationId xmlns:a16="http://schemas.microsoft.com/office/drawing/2014/main" id="{561AA2A7-90C9-48FA-A998-4CB16275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3050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atste 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3215B1E-B289-4C56-BCC0-2AB8CF93E2A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13571"/>
            <a:ext cx="4419600" cy="1659716"/>
          </a:xfrm>
        </p:spPr>
        <p:txBody>
          <a:bodyPr rtlCol="0" anchor="ctr">
            <a:normAutofit/>
          </a:bodyPr>
          <a:lstStyle>
            <a:lvl1pPr algn="ctr">
              <a:defRPr sz="5400"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nl-NL" noProof="0"/>
              <a:t>Klik om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72402" y="2348318"/>
            <a:ext cx="2743200" cy="165971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2857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29-7-20XX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514600" cy="365125"/>
          </a:xfrm>
        </p:spPr>
        <p:txBody>
          <a:bodyPr rtlCol="0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Oriëntatie werknemer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90968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434EB92-62CF-4273-86A4-59223DABDBB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9A25F60-1F94-4EB8-AECE-53F9C3EBF6AC}"/>
              </a:ext>
            </a:extLst>
          </p:cNvPr>
          <p:cNvSpPr/>
          <p:nvPr userDrawn="1"/>
        </p:nvSpPr>
        <p:spPr>
          <a:xfrm>
            <a:off x="0" y="6509657"/>
            <a:ext cx="12192000" cy="348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429000"/>
            <a:ext cx="10515600" cy="3080657"/>
          </a:xfrm>
        </p:spPr>
        <p:txBody>
          <a:bodyPr rtlCol="0"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6" name="Tijdelijke aanduiding voor afbeelding 15">
            <a:extLst>
              <a:ext uri="{FF2B5EF4-FFF2-40B4-BE49-F238E27FC236}">
                <a16:creationId xmlns:a16="http://schemas.microsoft.com/office/drawing/2014/main" id="{A74BA5A7-7918-4C65-BAAB-14B3A1E2B4E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52161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/>
              <a:t>Klik op pictogram om afbeelding toe te voegen</a:t>
            </a:r>
          </a:p>
        </p:txBody>
      </p:sp>
      <p:sp>
        <p:nvSpPr>
          <p:cNvPr id="7" name="Tijdelijke aanduiding voor afbeelding 15">
            <a:extLst>
              <a:ext uri="{FF2B5EF4-FFF2-40B4-BE49-F238E27FC236}">
                <a16:creationId xmlns:a16="http://schemas.microsoft.com/office/drawing/2014/main" id="{0C5DF728-AFC5-467F-86BF-45BBD778725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07938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/>
              <a:t>Klik op pictogram om afbeelding toe te voegen</a:t>
            </a:r>
          </a:p>
        </p:txBody>
      </p:sp>
      <p:sp>
        <p:nvSpPr>
          <p:cNvPr id="8" name="Tijdelijke aanduiding voor afbeelding 15">
            <a:extLst>
              <a:ext uri="{FF2B5EF4-FFF2-40B4-BE49-F238E27FC236}">
                <a16:creationId xmlns:a16="http://schemas.microsoft.com/office/drawing/2014/main" id="{BBFE7B80-0990-424B-A099-BFECB550830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63715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/>
              <a:t>Klik op pictogram om afbeelding toe te voegen</a:t>
            </a:r>
          </a:p>
        </p:txBody>
      </p:sp>
      <p:sp>
        <p:nvSpPr>
          <p:cNvPr id="9" name="Tijdelijke aanduiding voor afbeelding 15">
            <a:extLst>
              <a:ext uri="{FF2B5EF4-FFF2-40B4-BE49-F238E27FC236}">
                <a16:creationId xmlns:a16="http://schemas.microsoft.com/office/drawing/2014/main" id="{5B4A0F3D-F23F-4072-9FF5-6CFE888CE1E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9492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/>
              <a:t>Klik op pictogram om afbeelding toe te voegen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14F97182-060B-42D4-9BD6-AADEBB4691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14950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0C32DCEC-D4CF-4F91-ABA7-22726A1E99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14950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04BECAB1-5EBD-4BC7-8F7A-8B4CA80746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764623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8D671F83-5A25-4513-86E5-FFBF3BF3106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64623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F6EE3639-A148-489C-A695-7EA2313AEF3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4296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BB55BB21-9247-450C-9A9D-D2AD9161E10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14296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934A7F7B-4591-45E6-AF17-EC81162B73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863969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23" name="Tijdelijke aanduiding voor tekst 8">
            <a:extLst>
              <a:ext uri="{FF2B5EF4-FFF2-40B4-BE49-F238E27FC236}">
                <a16:creationId xmlns:a16="http://schemas.microsoft.com/office/drawing/2014/main" id="{730702B6-2129-4FAB-8868-58B59C11FFC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863969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24" name="Tijdelijke aanduiding voor datum 4">
            <a:extLst>
              <a:ext uri="{FF2B5EF4-FFF2-40B4-BE49-F238E27FC236}">
                <a16:creationId xmlns:a16="http://schemas.microsoft.com/office/drawing/2014/main" id="{AD0AC7DB-F500-41DA-8326-3ED61B33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29-7-20XX</a:t>
            </a:r>
          </a:p>
        </p:txBody>
      </p:sp>
      <p:sp>
        <p:nvSpPr>
          <p:cNvPr id="25" name="Tijdelijke aanduiding voor voettekst 5">
            <a:extLst>
              <a:ext uri="{FF2B5EF4-FFF2-40B4-BE49-F238E27FC236}">
                <a16:creationId xmlns:a16="http://schemas.microsoft.com/office/drawing/2014/main" id="{798612DF-528A-42D7-8634-25EFF615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Oriëntatie werknemer</a:t>
            </a:r>
          </a:p>
        </p:txBody>
      </p:sp>
      <p:sp>
        <p:nvSpPr>
          <p:cNvPr id="26" name="Tijdelijke aanduiding voor dianummer 6">
            <a:extLst>
              <a:ext uri="{FF2B5EF4-FFF2-40B4-BE49-F238E27FC236}">
                <a16:creationId xmlns:a16="http://schemas.microsoft.com/office/drawing/2014/main" id="{1E3817B4-A707-4ACC-9CAC-E32B5E0A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638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0" y="822325"/>
            <a:ext cx="568452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9280" y="2595562"/>
            <a:ext cx="5684520" cy="318103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0" y="0"/>
            <a:ext cx="4175760" cy="3840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0" y="3840480"/>
            <a:ext cx="4175760" cy="2087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0" y="5928360"/>
            <a:ext cx="4175760" cy="929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1" name="Tijdelijke aanduiding voor datum 4">
            <a:extLst>
              <a:ext uri="{FF2B5EF4-FFF2-40B4-BE49-F238E27FC236}">
                <a16:creationId xmlns:a16="http://schemas.microsoft.com/office/drawing/2014/main" id="{2FF674D8-A0B1-4D60-AB18-A733984F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29-7-20XX</a:t>
            </a:r>
          </a:p>
        </p:txBody>
      </p:sp>
      <p:sp>
        <p:nvSpPr>
          <p:cNvPr id="22" name="Tijdelijke aanduiding voor voettekst 5">
            <a:extLst>
              <a:ext uri="{FF2B5EF4-FFF2-40B4-BE49-F238E27FC236}">
                <a16:creationId xmlns:a16="http://schemas.microsoft.com/office/drawing/2014/main" id="{7E0AFFFB-7406-40B3-B2D5-18288BEA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nl-NL" noProof="0"/>
              <a:t>Oriëntatie werknemer</a:t>
            </a:r>
          </a:p>
        </p:txBody>
      </p:sp>
      <p:sp>
        <p:nvSpPr>
          <p:cNvPr id="23" name="Tijdelijke aanduiding voor dianummer 6">
            <a:extLst>
              <a:ext uri="{FF2B5EF4-FFF2-40B4-BE49-F238E27FC236}">
                <a16:creationId xmlns:a16="http://schemas.microsoft.com/office/drawing/2014/main" id="{0D2AF818-9E4C-485A-8EA3-3BD5917D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inhou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2325"/>
            <a:ext cx="568452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595562"/>
            <a:ext cx="5684520" cy="441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8016240" y="0"/>
            <a:ext cx="240138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10417629" y="0"/>
            <a:ext cx="177437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11800114" y="0"/>
            <a:ext cx="3918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20C3808-5997-40A2-83EF-E2136C52EFE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4529818"/>
            <a:ext cx="5684520" cy="441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noProof="0"/>
              <a:t>Klik om de tekststijlen van het model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AD9A34D-2599-4944-8F4B-6953690367E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3040514"/>
            <a:ext cx="5684520" cy="1106942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4D123A04-698E-4E6B-BB2C-C4FCA2CFBB9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4993888"/>
            <a:ext cx="5684520" cy="1106942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4" name="Tijdelijke aanduiding voor datum 4">
            <a:extLst>
              <a:ext uri="{FF2B5EF4-FFF2-40B4-BE49-F238E27FC236}">
                <a16:creationId xmlns:a16="http://schemas.microsoft.com/office/drawing/2014/main" id="{8BC6F0B0-7E88-4658-BED0-B126DDE797A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nl-NL" noProof="0"/>
              <a:t>29-7-20XX</a:t>
            </a:r>
          </a:p>
        </p:txBody>
      </p:sp>
      <p:sp>
        <p:nvSpPr>
          <p:cNvPr id="15" name="Tijdelijke aanduiding voor voettekst 5">
            <a:extLst>
              <a:ext uri="{FF2B5EF4-FFF2-40B4-BE49-F238E27FC236}">
                <a16:creationId xmlns:a16="http://schemas.microsoft.com/office/drawing/2014/main" id="{1B454B68-B7BD-4197-BF00-63964D7634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nl-NL" noProof="0"/>
              <a:t>Oriëntatie werknemer</a:t>
            </a:r>
          </a:p>
        </p:txBody>
      </p:sp>
      <p:sp>
        <p:nvSpPr>
          <p:cNvPr id="16" name="Tijdelijke aanduiding voor dianummer 6">
            <a:extLst>
              <a:ext uri="{FF2B5EF4-FFF2-40B4-BE49-F238E27FC236}">
                <a16:creationId xmlns:a16="http://schemas.microsoft.com/office/drawing/2014/main" id="{BAA42605-D696-484D-B611-62CB3140EA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fld id="{B5CEABB6-07DC-46E8-9B57-56EC44A396E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5568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ier inhou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2A3DF3F-0A0C-4018-A9D5-6DE43170F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4742" y="822325"/>
            <a:ext cx="9329058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2E9ED8E-C27B-434B-BABA-E66DF12C50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24742" y="259556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A9EBAE4-D52F-453F-8270-8B6E097489BF}"/>
              </a:ext>
            </a:extLst>
          </p:cNvPr>
          <p:cNvSpPr/>
          <p:nvPr userDrawn="1"/>
        </p:nvSpPr>
        <p:spPr>
          <a:xfrm>
            <a:off x="0" y="-1"/>
            <a:ext cx="674914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9FC540D-D53A-486F-96EA-3488254DA8F1}"/>
              </a:ext>
            </a:extLst>
          </p:cNvPr>
          <p:cNvSpPr/>
          <p:nvPr userDrawn="1"/>
        </p:nvSpPr>
        <p:spPr>
          <a:xfrm flipV="1">
            <a:off x="674914" y="0"/>
            <a:ext cx="674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AA5699F8-E412-4D90-AD9E-5A933F03D6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019111" y="259556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3C6CD4EE-A2DF-4227-8E8E-061E1811B31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024742" y="444613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2BD7E863-25A7-4713-A3A0-9A5F432FE00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19111" y="444613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13EEC52D-9939-4E0F-B26E-6287735877F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024740" y="306977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3F6A9263-89CC-446B-AA55-FA0F0180A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019109" y="306977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73A562DC-F1FD-4766-B507-CC08FBA1EE6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024740" y="492034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B4A99B91-CC4B-4964-B372-94ED4BB9A77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019109" y="492034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21" name="Tijdelijke aanduiding voor datum 4">
            <a:extLst>
              <a:ext uri="{FF2B5EF4-FFF2-40B4-BE49-F238E27FC236}">
                <a16:creationId xmlns:a16="http://schemas.microsoft.com/office/drawing/2014/main" id="{5413A312-123E-4C7A-864E-C120568D603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2024740" y="6356350"/>
            <a:ext cx="1556659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nl-NL" noProof="0"/>
              <a:t>29-7-20XX</a:t>
            </a:r>
          </a:p>
        </p:txBody>
      </p:sp>
      <p:sp>
        <p:nvSpPr>
          <p:cNvPr id="22" name="Tijdelijke aanduiding voor voettekst 5">
            <a:extLst>
              <a:ext uri="{FF2B5EF4-FFF2-40B4-BE49-F238E27FC236}">
                <a16:creationId xmlns:a16="http://schemas.microsoft.com/office/drawing/2014/main" id="{F3306EE3-B07E-48BA-A4EE-EAFE9A458C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5268686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nl-NL" noProof="0"/>
              <a:t>Oriëntatie werknemer</a:t>
            </a:r>
          </a:p>
        </p:txBody>
      </p:sp>
      <p:sp>
        <p:nvSpPr>
          <p:cNvPr id="23" name="Tijdelijke aanduiding voor dianummer 6">
            <a:extLst>
              <a:ext uri="{FF2B5EF4-FFF2-40B4-BE49-F238E27FC236}">
                <a16:creationId xmlns:a16="http://schemas.microsoft.com/office/drawing/2014/main" id="{6A049DF0-5C6A-4542-841D-C03F6230482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764486" y="6356350"/>
            <a:ext cx="1589314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8215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link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79BF9015-BE24-42C7-B20B-596FE57D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3480" y="3864426"/>
            <a:ext cx="5684520" cy="737734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7368391-D103-4780-88AC-9746C03596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3480" y="4879291"/>
            <a:ext cx="5684520" cy="13255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A0B4B24-EFFA-49CE-88D9-B8E2ECE17208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94AD39F-C2DD-4F6A-8AB9-EA5E0024EB1C}"/>
              </a:ext>
            </a:extLst>
          </p:cNvPr>
          <p:cNvSpPr/>
          <p:nvPr userDrawn="1"/>
        </p:nvSpPr>
        <p:spPr>
          <a:xfrm flipV="1">
            <a:off x="8016240" y="0"/>
            <a:ext cx="4175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4" name="Tijdelijke aanduiding voor datum 4">
            <a:extLst>
              <a:ext uri="{FF2B5EF4-FFF2-40B4-BE49-F238E27FC236}">
                <a16:creationId xmlns:a16="http://schemas.microsoft.com/office/drawing/2014/main" id="{38ABA718-1AEF-413D-964E-FA9CA8ED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nl-NL" noProof="0"/>
              <a:t>29-7-20XX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EE83AD3-B30F-42CE-99A0-D50CDB9C951F}"/>
              </a:ext>
            </a:extLst>
          </p:cNvPr>
          <p:cNvSpPr/>
          <p:nvPr userDrawn="1"/>
        </p:nvSpPr>
        <p:spPr>
          <a:xfrm>
            <a:off x="8011886" y="3429000"/>
            <a:ext cx="4180114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5" name="Tijdelijke aanduiding voor voettekst 5">
            <a:extLst>
              <a:ext uri="{FF2B5EF4-FFF2-40B4-BE49-F238E27FC236}">
                <a16:creationId xmlns:a16="http://schemas.microsoft.com/office/drawing/2014/main" id="{BCCB3A69-6840-43C8-94EB-C3EF41DB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nl-NL" noProof="0"/>
              <a:t>Oriëntatie werknemer</a:t>
            </a:r>
          </a:p>
        </p:txBody>
      </p:sp>
      <p:sp>
        <p:nvSpPr>
          <p:cNvPr id="16" name="Tijdelijke aanduiding voor dianummer 6">
            <a:extLst>
              <a:ext uri="{FF2B5EF4-FFF2-40B4-BE49-F238E27FC236}">
                <a16:creationId xmlns:a16="http://schemas.microsoft.com/office/drawing/2014/main" id="{B374594B-C272-477C-B1DB-A1E214CE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9464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centreren met bovenra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3740" y="1957701"/>
            <a:ext cx="5684520" cy="1305562"/>
          </a:xfrm>
        </p:spPr>
        <p:txBody>
          <a:bodyPr rtlCol="0" anchor="b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53740" y="3429000"/>
            <a:ext cx="5684520" cy="23475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B217CA4-9423-45D5-AD1D-2415B600F1DD}"/>
              </a:ext>
            </a:extLst>
          </p:cNvPr>
          <p:cNvSpPr/>
          <p:nvPr userDrawn="1"/>
        </p:nvSpPr>
        <p:spPr>
          <a:xfrm>
            <a:off x="0" y="0"/>
            <a:ext cx="12192000" cy="1081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525B7F-8292-4AE6-B9B3-F6C0621F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29-7-20XX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E86D52-9DFB-4D69-BF39-2C163B39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Oriëntatie werknemer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B91A39-D816-4317-AA23-55510F9D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8160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centrer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3740" y="1957701"/>
            <a:ext cx="5684520" cy="1305562"/>
          </a:xfrm>
        </p:spPr>
        <p:txBody>
          <a:bodyPr rtlCol="0" anchor="b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53740" y="3429000"/>
            <a:ext cx="5684520" cy="23475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7B514D1-FFF2-4784-BC98-5C209566EB25}"/>
              </a:ext>
            </a:extLst>
          </p:cNvPr>
          <p:cNvSpPr/>
          <p:nvPr userDrawn="1"/>
        </p:nvSpPr>
        <p:spPr>
          <a:xfrm>
            <a:off x="0" y="0"/>
            <a:ext cx="191588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F775047-FCCD-48A9-AE4B-E4619B3FA069}"/>
              </a:ext>
            </a:extLst>
          </p:cNvPr>
          <p:cNvSpPr/>
          <p:nvPr userDrawn="1"/>
        </p:nvSpPr>
        <p:spPr>
          <a:xfrm>
            <a:off x="10276114" y="0"/>
            <a:ext cx="191588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Tijdelijke aanduiding voor datum 4">
            <a:extLst>
              <a:ext uri="{FF2B5EF4-FFF2-40B4-BE49-F238E27FC236}">
                <a16:creationId xmlns:a16="http://schemas.microsoft.com/office/drawing/2014/main" id="{E57E5351-59BE-4BC8-83D8-BABF2317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r>
              <a:rPr lang="nl-NL" noProof="0"/>
              <a:t>29-7-20XX</a:t>
            </a:r>
          </a:p>
        </p:txBody>
      </p:sp>
      <p:sp>
        <p:nvSpPr>
          <p:cNvPr id="9" name="Tijdelijke aanduiding voor voettekst 5">
            <a:extLst>
              <a:ext uri="{FF2B5EF4-FFF2-40B4-BE49-F238E27FC236}">
                <a16:creationId xmlns:a16="http://schemas.microsoft.com/office/drawing/2014/main" id="{7F2C600D-D61A-47D7-88A2-66D269DCB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Oriëntatie werknemer</a:t>
            </a:r>
          </a:p>
        </p:txBody>
      </p:sp>
      <p:sp>
        <p:nvSpPr>
          <p:cNvPr id="10" name="Tijdelijke aanduiding voor dianummer 6">
            <a:extLst>
              <a:ext uri="{FF2B5EF4-FFF2-40B4-BE49-F238E27FC236}">
                <a16:creationId xmlns:a16="http://schemas.microsoft.com/office/drawing/2014/main" id="{E257B2EA-F7F2-4B84-A989-76BF9D0F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fld id="{B5CEABB6-07DC-46E8-9B57-56EC44A396E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5552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0"/>
            <a:ext cx="12192000" cy="198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56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Opsommingsteken 1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208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Opsommingsteken 2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60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Opsommingsteken 3</a:t>
            </a:r>
          </a:p>
        </p:txBody>
      </p:sp>
      <p:sp>
        <p:nvSpPr>
          <p:cNvPr id="15" name="Tijdelijke aanduiding voor tekst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112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Opsommingsteken 4</a:t>
            </a:r>
          </a:p>
        </p:txBody>
      </p:sp>
      <p:sp>
        <p:nvSpPr>
          <p:cNvPr id="21" name="Tijdelijke aanduiding voor onlineafbeelding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1090200" y="3080256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nl-NL" noProof="0"/>
              <a:t>Klik op het pictogram als u een onlineafbeelding wilt toevoegen</a:t>
            </a:r>
          </a:p>
        </p:txBody>
      </p:sp>
      <p:sp>
        <p:nvSpPr>
          <p:cNvPr id="22" name="Tijdelijke aanduiding voor onlineafbeelding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3935025" y="3080256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nl-NL" noProof="0"/>
              <a:t>Klik op het pictogram als u een onlineafbeelding wilt toevoegen</a:t>
            </a:r>
          </a:p>
        </p:txBody>
      </p:sp>
      <p:sp>
        <p:nvSpPr>
          <p:cNvPr id="23" name="Tijdelijke aanduiding voor onlineafbeelding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779850" y="3079044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nl-NL" noProof="0"/>
              <a:t>Klik op het pictogram als u een onlineafbeelding wilt toevoegen</a:t>
            </a:r>
          </a:p>
        </p:txBody>
      </p:sp>
      <p:sp>
        <p:nvSpPr>
          <p:cNvPr id="24" name="Tijdelijke aanduiding voor onlineafbeelding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625612" y="3079044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nl-NL" noProof="0"/>
              <a:t>Klik op het pictogram als u een onlineafbeelding wilt toevoegen</a:t>
            </a:r>
          </a:p>
        </p:txBody>
      </p:sp>
      <p:sp>
        <p:nvSpPr>
          <p:cNvPr id="25" name="Tijdelijke aanduiding voor datum 4">
            <a:extLst>
              <a:ext uri="{FF2B5EF4-FFF2-40B4-BE49-F238E27FC236}">
                <a16:creationId xmlns:a16="http://schemas.microsoft.com/office/drawing/2014/main" id="{8B2D064B-EC57-4EA9-96ED-918E61BF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29-7-20XX</a:t>
            </a:r>
          </a:p>
        </p:txBody>
      </p:sp>
      <p:sp>
        <p:nvSpPr>
          <p:cNvPr id="26" name="Tijdelijke aanduiding voor voettekst 5">
            <a:extLst>
              <a:ext uri="{FF2B5EF4-FFF2-40B4-BE49-F238E27FC236}">
                <a16:creationId xmlns:a16="http://schemas.microsoft.com/office/drawing/2014/main" id="{B2A70FF9-0C32-4443-A788-56E40DD7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Oriëntatie werknemer</a:t>
            </a:r>
          </a:p>
        </p:txBody>
      </p:sp>
      <p:sp>
        <p:nvSpPr>
          <p:cNvPr id="27" name="Tijdelijke aanduiding voor dianummer 6">
            <a:extLst>
              <a:ext uri="{FF2B5EF4-FFF2-40B4-BE49-F238E27FC236}">
                <a16:creationId xmlns:a16="http://schemas.microsoft.com/office/drawing/2014/main" id="{D51176E4-E898-4497-ACF7-72CFF75F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1523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oud en vier afbeelding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BCCBC51-CB80-441C-9628-70A3BFA8C31A}"/>
              </a:ext>
            </a:extLst>
          </p:cNvPr>
          <p:cNvSpPr/>
          <p:nvPr userDrawn="1"/>
        </p:nvSpPr>
        <p:spPr>
          <a:xfrm>
            <a:off x="0" y="3429000"/>
            <a:ext cx="48768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1"/>
            <a:ext cx="48768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200400" cy="2621139"/>
          </a:xfrm>
        </p:spPr>
        <p:txBody>
          <a:bodyPr rtlCol="0" anchor="b"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73368" y="21314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Opsommingsteken 1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24518" y="21314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Opsommingsteken 2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74118" y="48746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Opsommingsteken 3</a:t>
            </a:r>
          </a:p>
        </p:txBody>
      </p:sp>
      <p:sp>
        <p:nvSpPr>
          <p:cNvPr id="15" name="Tijdelijke aanduiding voor tekst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19318" y="48746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Opsommingsteken 4</a:t>
            </a:r>
          </a:p>
        </p:txBody>
      </p:sp>
      <p:sp>
        <p:nvSpPr>
          <p:cNvPr id="21" name="Tijdelijke aanduiding voor onlineafbeelding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6387961" y="643469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nl-NL" noProof="0"/>
              <a:t>Klik op het pictogram als u een onlineafbeelding wilt toevoegen</a:t>
            </a:r>
          </a:p>
        </p:txBody>
      </p:sp>
      <p:sp>
        <p:nvSpPr>
          <p:cNvPr id="22" name="Tijdelijke aanduiding voor onlineafbeelding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9238736" y="643469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nl-NL" noProof="0"/>
              <a:t>Klik op het pictogram als u een onlineafbeelding wilt toevoegen</a:t>
            </a:r>
          </a:p>
        </p:txBody>
      </p:sp>
      <p:sp>
        <p:nvSpPr>
          <p:cNvPr id="23" name="Tijdelijke aanduiding voor onlineafbeelding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387961" y="3385457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nl-NL" noProof="0"/>
              <a:t>Klik op het pictogram als u een onlineafbeelding wilt toevoegen</a:t>
            </a:r>
          </a:p>
        </p:txBody>
      </p:sp>
      <p:sp>
        <p:nvSpPr>
          <p:cNvPr id="24" name="Tijdelijke aanduiding voor onlineafbeelding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233723" y="3385457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nl-NL" noProof="0"/>
              <a:t>Klik op het pictogram als u een onlineafbeelding wilt toevoegen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8A1CBAE-F2E5-4866-A865-C55E6257349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8200" y="4112198"/>
            <a:ext cx="3200400" cy="1395974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DA996B3F-2EC7-495F-920F-B21C55D9428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73368" y="25775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Opsommingsteken 1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8F06E2A5-B7ED-4E1B-9B77-DFF175FA25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4518" y="25775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Opsommingsteken 2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12A97F1-04F3-48EA-99B9-030059505D9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074118" y="53207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Opsommingsteken 3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8884A8E9-B6DB-4ADD-A85B-593F618E457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19318" y="53207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Opsommingsteken 4</a:t>
            </a:r>
          </a:p>
        </p:txBody>
      </p:sp>
      <p:sp>
        <p:nvSpPr>
          <p:cNvPr id="28" name="Tijdelijke aanduiding voor tekst 4">
            <a:extLst>
              <a:ext uri="{FF2B5EF4-FFF2-40B4-BE49-F238E27FC236}">
                <a16:creationId xmlns:a16="http://schemas.microsoft.com/office/drawing/2014/main" id="{19E1EA5F-9EF0-45C3-94DD-6DF64F4DFA1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38201" y="5511642"/>
            <a:ext cx="3200400" cy="844707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30" name="Tijdelijke aanduiding voor datum 4">
            <a:extLst>
              <a:ext uri="{FF2B5EF4-FFF2-40B4-BE49-F238E27FC236}">
                <a16:creationId xmlns:a16="http://schemas.microsoft.com/office/drawing/2014/main" id="{5EBE65FE-7980-4861-93F3-178D1931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nl-NL" noProof="0"/>
              <a:t>29-7-20XX</a:t>
            </a:r>
          </a:p>
        </p:txBody>
      </p:sp>
      <p:sp>
        <p:nvSpPr>
          <p:cNvPr id="31" name="Tijdelijke aanduiding voor voettekst 5">
            <a:extLst>
              <a:ext uri="{FF2B5EF4-FFF2-40B4-BE49-F238E27FC236}">
                <a16:creationId xmlns:a16="http://schemas.microsoft.com/office/drawing/2014/main" id="{5941D839-A1FC-4620-8485-F69D66D5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nl-NL" noProof="0"/>
              <a:t>Oriëntatie werknemer</a:t>
            </a:r>
          </a:p>
        </p:txBody>
      </p:sp>
      <p:sp>
        <p:nvSpPr>
          <p:cNvPr id="32" name="Tijdelijke aanduiding voor dianummer 6">
            <a:extLst>
              <a:ext uri="{FF2B5EF4-FFF2-40B4-BE49-F238E27FC236}">
                <a16:creationId xmlns:a16="http://schemas.microsoft.com/office/drawing/2014/main" id="{B3B8613F-19BE-4CDB-BC4C-C321B4B8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8557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29-7-20XX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Oriëntatie werknemer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74" r:id="rId4"/>
    <p:sldLayoutId id="2147483671" r:id="rId5"/>
    <p:sldLayoutId id="2147483666" r:id="rId6"/>
    <p:sldLayoutId id="2147483669" r:id="rId7"/>
    <p:sldLayoutId id="2147483661" r:id="rId8"/>
    <p:sldLayoutId id="2147483676" r:id="rId9"/>
    <p:sldLayoutId id="2147483670" r:id="rId10"/>
    <p:sldLayoutId id="2147483667" r:id="rId11"/>
    <p:sldLayoutId id="2147483673" r:id="rId12"/>
    <p:sldLayoutId id="2147483651" r:id="rId13"/>
    <p:sldLayoutId id="214748367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465970"/>
            <a:ext cx="5739882" cy="2387600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Allerlaatste workshop</a:t>
            </a:r>
            <a:br>
              <a:rPr lang="nl-NL" dirty="0"/>
            </a:br>
            <a:r>
              <a:rPr lang="nl-NL" dirty="0"/>
              <a:t>voor dit project! 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159827"/>
            <a:ext cx="5739882" cy="783773"/>
          </a:xfrm>
        </p:spPr>
        <p:txBody>
          <a:bodyPr rtlCol="0"/>
          <a:lstStyle/>
          <a:p>
            <a:pPr rtl="0"/>
            <a:r>
              <a:rPr lang="nl-NL" dirty="0"/>
              <a:t>Woensdag 1-11-2023s</a:t>
            </a:r>
          </a:p>
        </p:txBody>
      </p:sp>
      <p:pic>
        <p:nvPicPr>
          <p:cNvPr id="5" name="Afbeelding 4" descr="Afbeelding met tekst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E0CE81AA-FA1C-7D6B-A506-EC2420EC3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139" y="-112943"/>
            <a:ext cx="3271861" cy="257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B90E9-5CEE-4E4F-90F9-2CE3D913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0" y="822325"/>
            <a:ext cx="5684520" cy="1325563"/>
          </a:xfrm>
        </p:spPr>
        <p:txBody>
          <a:bodyPr rtlCol="0"/>
          <a:lstStyle/>
          <a:p>
            <a:pPr rtl="0"/>
            <a:r>
              <a:rPr lang="nl-NL" dirty="0"/>
              <a:t>Nazorg en follow-up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F0DADF7-71F8-49DA-8F56-3DE812A6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EB92CFA-6FC9-A142-D4D1-09CB213A5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2374845"/>
            <a:ext cx="5684520" cy="3181034"/>
          </a:xfrm>
        </p:spPr>
        <p:txBody>
          <a:bodyPr>
            <a:normAutofit/>
          </a:bodyPr>
          <a:lstStyle/>
          <a:p>
            <a:r>
              <a:rPr lang="nl-NL" sz="2400" dirty="0"/>
              <a:t>Door bewust en gepland een aantal acties uit te zetten kun je als projectteam: </a:t>
            </a:r>
          </a:p>
          <a:p>
            <a:r>
              <a:rPr lang="nl-NL" sz="2400" dirty="0"/>
              <a:t>- evalueren en zo verbeteren &amp; groeien</a:t>
            </a:r>
          </a:p>
          <a:p>
            <a:r>
              <a:rPr lang="nl-NL" sz="2400" dirty="0"/>
              <a:t>- nog grotere impact maken voor de deelnemers</a:t>
            </a:r>
          </a:p>
          <a:p>
            <a:r>
              <a:rPr lang="nl-NL" sz="2400" dirty="0"/>
              <a:t>- nog meer impact maken voor je opdrachtgever. 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7675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ogo, Lettertype&#10;&#10;Automatisch gegenereerde beschrijving">
            <a:extLst>
              <a:ext uri="{FF2B5EF4-FFF2-40B4-BE49-F238E27FC236}">
                <a16:creationId xmlns:a16="http://schemas.microsoft.com/office/drawing/2014/main" id="{49C26085-6C52-481D-C504-156B0385B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031" y="68263"/>
            <a:ext cx="8991938" cy="6721475"/>
          </a:xfrm>
          <a:prstGeom prst="rect">
            <a:avLst/>
          </a:prstGeom>
          <a:noFill/>
          <a:ln w="396875" cap="sq">
            <a:solidFill>
              <a:schemeClr val="accent1"/>
            </a:solidFill>
          </a:ln>
        </p:spPr>
      </p:pic>
      <p:sp>
        <p:nvSpPr>
          <p:cNvPr id="3" name="AutoShape 2" descr="Ontdek hoe wij uw event “stretchen”! Zorg voor meer impact!">
            <a:extLst>
              <a:ext uri="{FF2B5EF4-FFF2-40B4-BE49-F238E27FC236}">
                <a16:creationId xmlns:a16="http://schemas.microsoft.com/office/drawing/2014/main" id="{FD15D3FD-4765-C4AB-6405-A23ECAA8C3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3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-365085"/>
            <a:ext cx="5684520" cy="1305562"/>
          </a:xfrm>
        </p:spPr>
        <p:txBody>
          <a:bodyPr rtlCol="0"/>
          <a:lstStyle/>
          <a:p>
            <a:pPr rtl="0"/>
            <a:r>
              <a:rPr lang="nl-NL" dirty="0"/>
              <a:t>Nazorg &amp; follow-up 1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807" y="1516116"/>
            <a:ext cx="8303171" cy="3802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sz="2400" b="1" dirty="0"/>
              <a:t>Na een evenement is het belangrijk om een aantal dingen te doen richting de deelnemers. </a:t>
            </a:r>
          </a:p>
          <a:p>
            <a:pPr rtl="0"/>
            <a:endParaRPr lang="nl-NL" sz="2400" dirty="0"/>
          </a:p>
          <a:p>
            <a:pPr marL="342900" indent="-342900" rtl="0">
              <a:buAutoNum type="arabicPeriod"/>
            </a:pPr>
            <a:r>
              <a:rPr lang="nl-NL" sz="2400" dirty="0"/>
              <a:t>Evalueren met deelnemers </a:t>
            </a:r>
          </a:p>
          <a:p>
            <a:pPr marL="342900" indent="-342900" rtl="0">
              <a:buAutoNum type="arabicPeriod"/>
            </a:pPr>
            <a:r>
              <a:rPr lang="nl-NL" sz="2400" dirty="0"/>
              <a:t>Mensen bedanken voor hun aanwezigheid </a:t>
            </a:r>
          </a:p>
          <a:p>
            <a:pPr marL="342900" indent="-342900" rtl="0">
              <a:buAutoNum type="arabicPeriod"/>
            </a:pPr>
            <a:r>
              <a:rPr lang="nl-NL" sz="2400" dirty="0"/>
              <a:t>Follow-up; hangt samen met het doel van het evenement. Bijvoorbeeld checken of er nog vragen zijn, wat extra informatie over de opleiding geven of foto’s delen.  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428623"/>
            <a:ext cx="5684520" cy="1305562"/>
          </a:xfrm>
        </p:spPr>
        <p:txBody>
          <a:bodyPr rtlCol="0" anchor="b">
            <a:normAutofit/>
          </a:bodyPr>
          <a:lstStyle/>
          <a:p>
            <a:pPr rtl="0"/>
            <a:r>
              <a:rPr lang="nl-NL" dirty="0"/>
              <a:t>Nazorg &amp; follow-up 2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946" y="1936530"/>
            <a:ext cx="8145516" cy="3781097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nl-NL" sz="2400" b="1" dirty="0"/>
              <a:t>Na een evenement is het belangrijk om een aantal dingen te doen richting de overige doelgroep </a:t>
            </a:r>
          </a:p>
          <a:p>
            <a:pPr rtl="0"/>
            <a:endParaRPr lang="nl-NL" sz="2400" dirty="0"/>
          </a:p>
          <a:p>
            <a:pPr marL="342900" indent="-342900" rtl="0">
              <a:buAutoNum type="arabicPeriod"/>
            </a:pPr>
            <a:r>
              <a:rPr lang="nl-NL" sz="2400" dirty="0"/>
              <a:t>Hen informeren over het evenement door bv. een artikel in de nieuwsbrief, een post op Insta etc. </a:t>
            </a:r>
          </a:p>
          <a:p>
            <a:pPr marL="342900" indent="-342900" rtl="0">
              <a:buAutoNum type="arabicPeriod"/>
            </a:pPr>
            <a:endParaRPr lang="nl-NL" sz="2400" dirty="0"/>
          </a:p>
          <a:p>
            <a:pPr marL="342900" indent="-342900" rtl="0">
              <a:buAutoNum type="arabicPeriod"/>
            </a:pPr>
            <a:r>
              <a:rPr lang="nl-NL" sz="2400" dirty="0"/>
              <a:t>Laten weten hoe ze een volgende keer deel kunnen nemen.  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nl-NL" smtClean="0"/>
              <a:pPr rtl="0">
                <a:spcAft>
                  <a:spcPts val="600"/>
                </a:spcAft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056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922" y="831784"/>
            <a:ext cx="6060264" cy="1325563"/>
          </a:xfrm>
        </p:spPr>
        <p:txBody>
          <a:bodyPr rtlCol="0" anchor="b">
            <a:normAutofit/>
          </a:bodyPr>
          <a:lstStyle/>
          <a:p>
            <a:pPr rtl="0"/>
            <a:r>
              <a:rPr lang="nl-NL" dirty="0"/>
              <a:t>Nazorg &amp; follow-up 3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922" y="2448401"/>
            <a:ext cx="6556878" cy="33112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rtl="0">
              <a:lnSpc>
                <a:spcPct val="90000"/>
              </a:lnSpc>
            </a:pPr>
            <a:r>
              <a:rPr lang="nl-NL" sz="2400" dirty="0"/>
              <a:t>Na een evenement is het belangrijk om breed te communiceren over (het succes!) van het evenement </a:t>
            </a:r>
          </a:p>
          <a:p>
            <a:pPr rtl="0">
              <a:lnSpc>
                <a:spcPct val="90000"/>
              </a:lnSpc>
            </a:pPr>
            <a:endParaRPr lang="nl-NL" sz="2400" dirty="0"/>
          </a:p>
          <a:p>
            <a:pPr marL="342900" indent="-342900" rtl="0">
              <a:lnSpc>
                <a:spcPct val="90000"/>
              </a:lnSpc>
              <a:buAutoNum type="arabicPeriod"/>
            </a:pPr>
            <a:r>
              <a:rPr lang="nl-NL" sz="2400" dirty="0"/>
              <a:t>Een persbericht voor het Eindhovens Dagblad of de lokale krant, Omroep Brabant etc. </a:t>
            </a:r>
          </a:p>
          <a:p>
            <a:pPr marL="342900" indent="-342900" rtl="0">
              <a:lnSpc>
                <a:spcPct val="90000"/>
              </a:lnSpc>
              <a:buAutoNum type="arabicPeriod"/>
            </a:pPr>
            <a:endParaRPr lang="nl-NL" sz="2400" dirty="0"/>
          </a:p>
          <a:p>
            <a:pPr marL="342900" indent="-342900" rtl="0">
              <a:lnSpc>
                <a:spcPct val="90000"/>
              </a:lnSpc>
              <a:buAutoNum type="arabicPeriod"/>
            </a:pPr>
            <a:r>
              <a:rPr lang="nl-NL" sz="2400" dirty="0" err="1"/>
              <a:t>Posts</a:t>
            </a:r>
            <a:r>
              <a:rPr lang="nl-NL" sz="2400" dirty="0"/>
              <a:t> op </a:t>
            </a:r>
            <a:r>
              <a:rPr lang="nl-NL" sz="2400" dirty="0" err="1"/>
              <a:t>social</a:t>
            </a:r>
            <a:r>
              <a:rPr lang="nl-NL" sz="2400" dirty="0"/>
              <a:t> media, via de kanalen van de opdrachtgever. </a:t>
            </a:r>
          </a:p>
          <a:p>
            <a:pPr marL="342900" indent="-342900" rtl="0">
              <a:lnSpc>
                <a:spcPct val="90000"/>
              </a:lnSpc>
              <a:buAutoNum type="arabicPeriod"/>
            </a:pPr>
            <a:endParaRPr lang="nl-NL" sz="2400" dirty="0"/>
          </a:p>
          <a:p>
            <a:pPr marL="342900" indent="-342900" rtl="0">
              <a:lnSpc>
                <a:spcPct val="90000"/>
              </a:lnSpc>
              <a:buAutoNum type="arabicPeriod"/>
            </a:pPr>
            <a:endParaRPr lang="nl-NL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nl-NL" smtClean="0"/>
              <a:pPr rtl="0">
                <a:spcAft>
                  <a:spcPts val="600"/>
                </a:spcAft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37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340" y="2255759"/>
            <a:ext cx="5684520" cy="737734"/>
          </a:xfrm>
        </p:spPr>
        <p:txBody>
          <a:bodyPr rtlCol="0" anchor="b">
            <a:normAutofit/>
          </a:bodyPr>
          <a:lstStyle/>
          <a:p>
            <a:pPr rtl="0"/>
            <a:r>
              <a:rPr lang="nl-NL" dirty="0"/>
              <a:t>Wat gaan jullie doen? 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219" y="3582990"/>
            <a:ext cx="6655647" cy="270933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rtl="0"/>
            <a:r>
              <a:rPr lang="nl-NL" sz="2400" dirty="0"/>
              <a:t>Loop met behulp van het werkblad alle opties langs. </a:t>
            </a:r>
          </a:p>
          <a:p>
            <a:pPr rtl="0"/>
            <a:r>
              <a:rPr lang="nl-NL" sz="2400" dirty="0"/>
              <a:t>Kies per punt uit welke actie (minimaal 1) jullie gaan doen / zouden willen doen. </a:t>
            </a:r>
          </a:p>
          <a:p>
            <a:pPr rtl="0"/>
            <a:r>
              <a:rPr lang="nl-NL" sz="2400" dirty="0"/>
              <a:t>Werk die uit en neem dit stukje ‘Nazorg en follow-up’ als laatste paragraaf mee in het hoofdstuk Communicatie. 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E97A1D68-0269-4F8D-8A4E-B8D9753C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nl-NL" smtClean="0"/>
              <a:pPr rtl="0">
                <a:spcAft>
                  <a:spcPts val="600"/>
                </a:spcAft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87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62" y="492169"/>
            <a:ext cx="6138333" cy="1325563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Beoordelingsformulier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A278329-9C36-4C21-9979-4D5224D17D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71407" y="4770420"/>
            <a:ext cx="2105186" cy="365125"/>
          </a:xfrm>
        </p:spPr>
        <p:txBody>
          <a:bodyPr rtlCol="0"/>
          <a:lstStyle/>
          <a:p>
            <a:pPr rtl="0"/>
            <a:r>
              <a:rPr lang="nl-NL"/>
              <a:t>Elsje Quint </a:t>
            </a:r>
          </a:p>
          <a:p>
            <a:pPr rtl="0"/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80E310F-5240-442A-B86E-74D6D9AE5CB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71407" y="5139298"/>
            <a:ext cx="2105186" cy="365125"/>
          </a:xfrm>
        </p:spPr>
        <p:txBody>
          <a:bodyPr rtlCol="0"/>
          <a:lstStyle/>
          <a:p>
            <a:pPr rtl="0"/>
            <a:r>
              <a:rPr lang="nl-NL"/>
              <a:t>Officemanager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97AF928-B2C0-4872-9F06-CDCC8E9FD34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757407" y="4758255"/>
            <a:ext cx="2105186" cy="365125"/>
          </a:xfrm>
        </p:spPr>
        <p:txBody>
          <a:bodyPr rtlCol="0"/>
          <a:lstStyle/>
          <a:p>
            <a:pPr rtl="0"/>
            <a:r>
              <a:rPr lang="nl-NL"/>
              <a:t>Natasha Jones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05ED549-D3DC-4637-81DC-119A688806E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757407" y="5127133"/>
            <a:ext cx="2105186" cy="365125"/>
          </a:xfrm>
        </p:spPr>
        <p:txBody>
          <a:bodyPr rtlCol="0"/>
          <a:lstStyle/>
          <a:p>
            <a:pPr rtl="0"/>
            <a:r>
              <a:rPr lang="nl-NL" dirty="0"/>
              <a:t>Personeelszaken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5224851-6D42-4702-BA6E-1D6E311B0FC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615407" y="4758255"/>
            <a:ext cx="2105186" cy="365125"/>
          </a:xfrm>
        </p:spPr>
        <p:txBody>
          <a:bodyPr rtlCol="0"/>
          <a:lstStyle/>
          <a:p>
            <a:pPr rtl="0"/>
            <a:r>
              <a:rPr lang="nl-NL"/>
              <a:t>Tyler Stein 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BD05CD9-9178-4189-85F6-5C1BE011C47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615407" y="5127133"/>
            <a:ext cx="2105186" cy="365125"/>
          </a:xfrm>
        </p:spPr>
        <p:txBody>
          <a:bodyPr rtlCol="0"/>
          <a:lstStyle/>
          <a:p>
            <a:pPr rtl="0"/>
            <a:r>
              <a:rPr lang="nl-NL"/>
              <a:t>Stagiair</a:t>
            </a:r>
          </a:p>
        </p:txBody>
      </p:sp>
      <p:sp>
        <p:nvSpPr>
          <p:cNvPr id="95" name="Tijdelijke aanduiding voor dianummer 94">
            <a:extLst>
              <a:ext uri="{FF2B5EF4-FFF2-40B4-BE49-F238E27FC236}">
                <a16:creationId xmlns:a16="http://schemas.microsoft.com/office/drawing/2014/main" id="{D540D638-BFEC-45F4-AEB5-32A53183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l-NL" smtClean="0"/>
              <a:pPr rtl="0"/>
              <a:t>8</a:t>
            </a:fld>
            <a:endParaRPr lang="nl-NL"/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6B020F1F-F43E-C01C-3FD3-5D1B80D57A5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2C617D3-A9F5-B771-341A-908F8E78D7A3}"/>
              </a:ext>
            </a:extLst>
          </p:cNvPr>
          <p:cNvSpPr txBox="1"/>
          <p:nvPr/>
        </p:nvSpPr>
        <p:spPr>
          <a:xfrm>
            <a:off x="838200" y="2556933"/>
            <a:ext cx="10515600" cy="352956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19" name="Tabel 18">
            <a:extLst>
              <a:ext uri="{FF2B5EF4-FFF2-40B4-BE49-F238E27FC236}">
                <a16:creationId xmlns:a16="http://schemas.microsoft.com/office/drawing/2014/main" id="{9E82D86D-A1FA-364F-FF72-A882DA825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11340"/>
              </p:ext>
            </p:extLst>
          </p:nvPr>
        </p:nvGraphicFramePr>
        <p:xfrm>
          <a:off x="1079262" y="2087580"/>
          <a:ext cx="8902938" cy="3008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281">
                  <a:extLst>
                    <a:ext uri="{9D8B030D-6E8A-4147-A177-3AD203B41FA5}">
                      <a16:colId xmlns:a16="http://schemas.microsoft.com/office/drawing/2014/main" val="681896991"/>
                    </a:ext>
                  </a:extLst>
                </a:gridCol>
                <a:gridCol w="4324059">
                  <a:extLst>
                    <a:ext uri="{9D8B030D-6E8A-4147-A177-3AD203B41FA5}">
                      <a16:colId xmlns:a16="http://schemas.microsoft.com/office/drawing/2014/main" val="1650690186"/>
                    </a:ext>
                  </a:extLst>
                </a:gridCol>
                <a:gridCol w="836279">
                  <a:extLst>
                    <a:ext uri="{9D8B030D-6E8A-4147-A177-3AD203B41FA5}">
                      <a16:colId xmlns:a16="http://schemas.microsoft.com/office/drawing/2014/main" val="1550772538"/>
                    </a:ext>
                  </a:extLst>
                </a:gridCol>
                <a:gridCol w="524397">
                  <a:extLst>
                    <a:ext uri="{9D8B030D-6E8A-4147-A177-3AD203B41FA5}">
                      <a16:colId xmlns:a16="http://schemas.microsoft.com/office/drawing/2014/main" val="2989682098"/>
                    </a:ext>
                  </a:extLst>
                </a:gridCol>
                <a:gridCol w="419123">
                  <a:extLst>
                    <a:ext uri="{9D8B030D-6E8A-4147-A177-3AD203B41FA5}">
                      <a16:colId xmlns:a16="http://schemas.microsoft.com/office/drawing/2014/main" val="159658715"/>
                    </a:ext>
                  </a:extLst>
                </a:gridCol>
                <a:gridCol w="451591">
                  <a:extLst>
                    <a:ext uri="{9D8B030D-6E8A-4147-A177-3AD203B41FA5}">
                      <a16:colId xmlns:a16="http://schemas.microsoft.com/office/drawing/2014/main" val="802885840"/>
                    </a:ext>
                  </a:extLst>
                </a:gridCol>
                <a:gridCol w="448640">
                  <a:extLst>
                    <a:ext uri="{9D8B030D-6E8A-4147-A177-3AD203B41FA5}">
                      <a16:colId xmlns:a16="http://schemas.microsoft.com/office/drawing/2014/main" val="1558507047"/>
                    </a:ext>
                  </a:extLst>
                </a:gridCol>
                <a:gridCol w="448640">
                  <a:extLst>
                    <a:ext uri="{9D8B030D-6E8A-4147-A177-3AD203B41FA5}">
                      <a16:colId xmlns:a16="http://schemas.microsoft.com/office/drawing/2014/main" val="2693904349"/>
                    </a:ext>
                  </a:extLst>
                </a:gridCol>
                <a:gridCol w="552928">
                  <a:extLst>
                    <a:ext uri="{9D8B030D-6E8A-4147-A177-3AD203B41FA5}">
                      <a16:colId xmlns:a16="http://schemas.microsoft.com/office/drawing/2014/main" val="3132305152"/>
                    </a:ext>
                  </a:extLst>
                </a:gridCol>
              </a:tblGrid>
              <a:tr h="3008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cap="all">
                          <a:effectLst/>
                        </a:rPr>
                        <a:t>2</a:t>
                      </a:r>
                      <a:endParaRPr lang="nl-NL" sz="2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cap="all">
                          <a:effectLst/>
                        </a:rPr>
                        <a:t>10 Punten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400">
                          <a:effectLst/>
                        </a:rPr>
                        <a:t>Je stelt een communicatieplan op voor je deelnemers voor het evenement.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-"/>
                      </a:pPr>
                      <a:r>
                        <a:rPr lang="nl-NL" sz="2000">
                          <a:effectLst/>
                        </a:rPr>
                        <a:t>In de projectvoorbereiding is duidelijk terug te lezen op welke wijze communicatie binnen het project heeft plaatsgevonden.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Score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0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2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3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>
                          <a:effectLst/>
                        </a:rPr>
                        <a:t>4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effectLst/>
                        </a:rPr>
                        <a:t>5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6895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26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35042B6-77E1-B16D-2B06-956B0017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0" y="822325"/>
            <a:ext cx="5684520" cy="1325563"/>
          </a:xfrm>
        </p:spPr>
        <p:txBody>
          <a:bodyPr/>
          <a:lstStyle/>
          <a:p>
            <a:r>
              <a:rPr lang="en-US" dirty="0" err="1"/>
              <a:t>Succes</a:t>
            </a:r>
            <a:r>
              <a:rPr lang="en-US" dirty="0"/>
              <a:t>!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84700BF-4B05-1628-8792-76517754F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39" y="2595562"/>
            <a:ext cx="5461002" cy="3181034"/>
          </a:xfrm>
          <a:prstGeom prst="rect">
            <a:avLst/>
          </a:prstGeom>
          <a:noFill/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F4E4AC-866E-41A9-AD13-857054D9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nl-NL" smtClean="0"/>
              <a:pPr rtl="0">
                <a:spcAft>
                  <a:spcPts val="600"/>
                </a:spcAft>
              </a:pPr>
              <a:t>9</a:t>
            </a:fld>
            <a:endParaRPr lang="nl-NL"/>
          </a:p>
        </p:txBody>
      </p:sp>
      <p:sp>
        <p:nvSpPr>
          <p:cNvPr id="11" name="AutoShape 2" descr="TIP! - Projectmanagement voor events">
            <a:extLst>
              <a:ext uri="{FF2B5EF4-FFF2-40B4-BE49-F238E27FC236}">
                <a16:creationId xmlns:a16="http://schemas.microsoft.com/office/drawing/2014/main" id="{27EE71BA-F180-462A-9AC1-B6BB5CB35F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">
  <a:themeElements>
    <a:clrScheme name="Custom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A25D"/>
      </a:accent1>
      <a:accent2>
        <a:srgbClr val="A0DADE"/>
      </a:accent2>
      <a:accent3>
        <a:srgbClr val="CCB5E5"/>
      </a:accent3>
      <a:accent4>
        <a:srgbClr val="29285D"/>
      </a:accent4>
      <a:accent5>
        <a:srgbClr val="EDF1F2"/>
      </a:accent5>
      <a:accent6>
        <a:srgbClr val="70AD47"/>
      </a:accent6>
      <a:hlink>
        <a:srgbClr val="A0DADE"/>
      </a:hlink>
      <a:folHlink>
        <a:srgbClr val="954F72"/>
      </a:folHlink>
    </a:clrScheme>
    <a:fontScheme name="Custom 62">
      <a:majorFont>
        <a:latin typeface="Skeena"/>
        <a:ea typeface=""/>
        <a:cs typeface=""/>
      </a:majorFont>
      <a:minorFont>
        <a:latin typeface="Skee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396197_TF03460514_Win32" id="{9A2976D9-D6A2-4C72-AA54-D6D4585DC826}" vid="{E979CFFE-0E1D-4C6F-8738-47AC19B5391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4f0c93-2979-4f27-aab2-70de95932352" xsi:nil="true"/>
    <lcf76f155ced4ddcb4097134ff3c332f xmlns="c6f82ce1-f6df-49a5-8b49-cf8409a27aa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4F7154-AFAC-4BE7-8A74-7F4B6FC2743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618C13B-9D83-4AF4-B64D-33362D5133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DCCE14-0B0C-44A9-954A-AF3CEA0CC4D1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{45E51F87-81C0-4719-8663-3586B45A5454}tf03460514_win32</Template>
  <TotalTime>34</TotalTime>
  <Words>343</Words>
  <Application>Microsoft Office PowerPoint</Application>
  <PresentationFormat>Breedbeeld</PresentationFormat>
  <Paragraphs>65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Skeena</vt:lpstr>
      <vt:lpstr>Times New Roman</vt:lpstr>
      <vt:lpstr>Aangepast</vt:lpstr>
      <vt:lpstr>Allerlaatste workshop voor dit project! </vt:lpstr>
      <vt:lpstr>Nazorg en follow-up</vt:lpstr>
      <vt:lpstr>PowerPoint-presentatie</vt:lpstr>
      <vt:lpstr>Nazorg &amp; follow-up 1</vt:lpstr>
      <vt:lpstr>Nazorg &amp; follow-up 2</vt:lpstr>
      <vt:lpstr>Nazorg &amp; follow-up 3</vt:lpstr>
      <vt:lpstr>Wat gaan jullie doen? </vt:lpstr>
      <vt:lpstr>Beoordelingsformulier </vt:lpstr>
      <vt:lpstr>Succes!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Allerlaatste workshop voor dit project! </dc:title>
  <dc:creator>Pascalle Cup</dc:creator>
  <cp:lastModifiedBy>Pascalle Cup</cp:lastModifiedBy>
  <cp:revision>1</cp:revision>
  <dcterms:created xsi:type="dcterms:W3CDTF">2023-10-31T15:28:13Z</dcterms:created>
  <dcterms:modified xsi:type="dcterms:W3CDTF">2023-10-31T16:02:26Z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